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2"/>
  </p:notesMasterIdLst>
  <p:sldIdLst>
    <p:sldId id="256" r:id="rId5"/>
    <p:sldId id="257" r:id="rId6"/>
    <p:sldId id="258" r:id="rId7"/>
    <p:sldId id="259" r:id="rId8"/>
    <p:sldId id="260" r:id="rId9"/>
    <p:sldId id="261" r:id="rId10"/>
    <p:sldId id="263" r:id="rId11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57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83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47" d="100"/>
          <a:sy n="47" d="100"/>
        </p:scale>
        <p:origin x="500" y="44"/>
      </p:cViewPr>
      <p:guideLst>
        <p:guide orient="horz" pos="3240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7680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Opening. Annual VOC performance report for NDF, 2025.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Five listening touchpoints across digital, survey and voice channels.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Three challenges mapped to three program objectives.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2025 volumes and CSAT by channel. Figures illustrative pending confirmation.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Five-point scale and Top-2-Box CSAT calculation.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Top three strengths and top three improvement themes across four comment-based channels.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1BDFF-1D47-1673-D3CE-2CDBDA46F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741857-89DF-D09F-6484-30717F83D3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5E34D2-CC9B-6356-F63E-0A2537053C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Opening. Annual VOC performance report for NDF, 2025.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F0EDD7-B66D-18A9-21E2-5B039E0504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486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83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838200"/>
            <a:ext cx="515493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396">
                <a:solidFill>
                  <a:srgbClr val="F3F4F6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NATIONAL DEVELOPMENT FUND</a:t>
            </a:r>
            <a:endParaRPr lang="en-US" sz="1800">
              <a:latin typeface="Geomanist" panose="02000503000000020004" pitchFamily="2" charset="77"/>
            </a:endParaRPr>
          </a:p>
        </p:txBody>
      </p:sp>
      <p:sp>
        <p:nvSpPr>
          <p:cNvPr id="3" name="Shape 1"/>
          <p:cNvSpPr/>
          <p:nvPr/>
        </p:nvSpPr>
        <p:spPr>
          <a:xfrm>
            <a:off x="1143000" y="1266825"/>
            <a:ext cx="914400" cy="28575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4" name="Text 2"/>
          <p:cNvSpPr/>
          <p:nvPr/>
        </p:nvSpPr>
        <p:spPr>
          <a:xfrm>
            <a:off x="16450047" y="838200"/>
            <a:ext cx="771153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288">
                <a:solidFill>
                  <a:srgbClr val="F3F4F6">
                    <a:alpha val="65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2025</a:t>
            </a:r>
            <a:endParaRPr lang="en-US" sz="1800">
              <a:latin typeface="Geomanist" panose="02000503000000020004" pitchFamily="2" charset="77"/>
            </a:endParaRPr>
          </a:p>
        </p:txBody>
      </p:sp>
      <p:sp>
        <p:nvSpPr>
          <p:cNvPr id="5" name="Text 3"/>
          <p:cNvSpPr/>
          <p:nvPr/>
        </p:nvSpPr>
        <p:spPr>
          <a:xfrm>
            <a:off x="1143000" y="3340745"/>
            <a:ext cx="13620750" cy="132047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9900" kern="0" spc="-198">
                <a:solidFill>
                  <a:srgbClr val="F3F4F6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Voice of Customer</a:t>
            </a:r>
            <a:endParaRPr lang="en-US" sz="9900">
              <a:latin typeface="Geomanist" panose="02000503000000020004" pitchFamily="2" charset="77"/>
            </a:endParaRPr>
          </a:p>
        </p:txBody>
      </p:sp>
      <p:sp>
        <p:nvSpPr>
          <p:cNvPr id="6" name="Text 4"/>
          <p:cNvSpPr/>
          <p:nvPr/>
        </p:nvSpPr>
        <p:spPr>
          <a:xfrm>
            <a:off x="1143000" y="4927922"/>
            <a:ext cx="13620750" cy="7086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i="1">
                <a:solidFill>
                  <a:srgbClr val="F3F4F6">
                    <a:alpha val="80000"/>
                  </a:srgbClr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Program Report</a:t>
            </a:r>
            <a:endParaRPr lang="en-US" sz="4800">
              <a:latin typeface="Geomanist" panose="02000503000000020004" pitchFamily="2" charset="77"/>
            </a:endParaRPr>
          </a:p>
        </p:txBody>
      </p:sp>
      <p:sp>
        <p:nvSpPr>
          <p:cNvPr id="7" name="Shape 5"/>
          <p:cNvSpPr/>
          <p:nvPr/>
        </p:nvSpPr>
        <p:spPr>
          <a:xfrm>
            <a:off x="1143000" y="5903268"/>
            <a:ext cx="8572500" cy="9525"/>
          </a:xfrm>
          <a:prstGeom prst="rect">
            <a:avLst/>
          </a:prstGeom>
          <a:solidFill>
            <a:srgbClr val="F3F4F6">
              <a:alpha val="35000"/>
            </a:srgbClr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8" name="Text 6"/>
          <p:cNvSpPr/>
          <p:nvPr/>
        </p:nvSpPr>
        <p:spPr>
          <a:xfrm>
            <a:off x="1143000" y="6217593"/>
            <a:ext cx="8437245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4286"/>
              </a:lnSpc>
              <a:buNone/>
            </a:pPr>
            <a:r>
              <a:rPr lang="en-US" sz="2400">
                <a:solidFill>
                  <a:srgbClr val="F3F4F6">
                    <a:alpha val="85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Annual Performance Report — Customer Experience &amp; Insights</a:t>
            </a:r>
            <a:endParaRPr lang="en-US" sz="2400">
              <a:latin typeface="Geomanist" panose="02000503000000020004" pitchFamily="2" charset="77"/>
            </a:endParaRPr>
          </a:p>
        </p:txBody>
      </p:sp>
      <p:sp>
        <p:nvSpPr>
          <p:cNvPr id="9" name="Text 7"/>
          <p:cNvSpPr/>
          <p:nvPr/>
        </p:nvSpPr>
        <p:spPr>
          <a:xfrm>
            <a:off x="1143000" y="9177338"/>
            <a:ext cx="2729225" cy="3095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kern="0" spc="231">
                <a:solidFill>
                  <a:srgbClr val="F3F4F6">
                    <a:alpha val="60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PREPARED FOR NDF</a:t>
            </a:r>
            <a:endParaRPr lang="en-US" sz="1650">
              <a:latin typeface="Geomanist" panose="02000503000000020004" pitchFamily="2" charset="77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5284128" y="9177338"/>
            <a:ext cx="2046960" cy="3095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kern="0" spc="231">
                <a:solidFill>
                  <a:srgbClr val="F3F4F6">
                    <a:alpha val="60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CONFIDENTIAL</a:t>
            </a:r>
            <a:endParaRPr lang="en-US" sz="1650">
              <a:latin typeface="Geomanist" panose="02000503000000020004" pitchFamily="2" charset="77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3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7750" y="823913"/>
            <a:ext cx="95250" cy="95250"/>
          </a:xfrm>
          <a:prstGeom prst="rect">
            <a:avLst/>
          </a:prstGeom>
          <a:solidFill>
            <a:srgbClr val="1B8354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3" name="Text 1"/>
          <p:cNvSpPr/>
          <p:nvPr/>
        </p:nvSpPr>
        <p:spPr>
          <a:xfrm>
            <a:off x="1314450" y="723900"/>
            <a:ext cx="3505379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396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PROGRAM STRUCTURE</a:t>
            </a:r>
            <a:endParaRPr lang="en-US" sz="1800">
              <a:latin typeface="Geomanist" panose="02000503000000020004" pitchFamily="2" charset="77"/>
            </a:endParaRPr>
          </a:p>
        </p:txBody>
      </p:sp>
      <p:sp>
        <p:nvSpPr>
          <p:cNvPr id="4" name="Text 2"/>
          <p:cNvSpPr/>
          <p:nvPr/>
        </p:nvSpPr>
        <p:spPr>
          <a:xfrm>
            <a:off x="1047750" y="1746870"/>
            <a:ext cx="9997090" cy="7981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4400" kern="0" spc="-85">
                <a:solidFill>
                  <a:srgbClr val="161616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The VOC Listening Ecosystem</a:t>
            </a:r>
            <a:endParaRPr lang="en-US" sz="4400">
              <a:latin typeface="Geomanist" panose="02000503000000020004" pitchFamily="2" charset="77"/>
            </a:endParaRPr>
          </a:p>
        </p:txBody>
      </p:sp>
      <p:sp>
        <p:nvSpPr>
          <p:cNvPr id="5" name="Text 3"/>
          <p:cNvSpPr/>
          <p:nvPr/>
        </p:nvSpPr>
        <p:spPr>
          <a:xfrm>
            <a:off x="11334750" y="1266825"/>
            <a:ext cx="6082665" cy="12782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0556"/>
              </a:lnSpc>
              <a:buNone/>
            </a:pPr>
            <a:r>
              <a:rPr lang="en-US" sz="2100">
                <a:solidFill>
                  <a:srgbClr val="161616">
                    <a:alpha val="62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NDF's Voice of Customer program is built on five touchpoints that capture feedback across digital, survey and voice channels.</a:t>
            </a:r>
            <a:endParaRPr lang="en-US" sz="2100">
              <a:latin typeface="Geomanist" panose="02000503000000020004" pitchFamily="2" charset="77"/>
            </a:endParaRPr>
          </a:p>
        </p:txBody>
      </p:sp>
      <p:sp>
        <p:nvSpPr>
          <p:cNvPr id="6" name="Shape 4"/>
          <p:cNvSpPr/>
          <p:nvPr/>
        </p:nvSpPr>
        <p:spPr>
          <a:xfrm>
            <a:off x="1047750" y="2754585"/>
            <a:ext cx="16192500" cy="9525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3001268" y="3297510"/>
            <a:ext cx="3230910" cy="5970315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3325118" y="3297510"/>
            <a:ext cx="2841531" cy="6048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450" dirty="0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01</a:t>
            </a:r>
            <a:endParaRPr lang="en-US" sz="3450" dirty="0">
              <a:latin typeface="Geomanist" panose="02000503000000020004" pitchFamily="2" charset="77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3325118" y="4054748"/>
            <a:ext cx="2841531" cy="45429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850">
                <a:solidFill>
                  <a:srgbClr val="161616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Always On</a:t>
            </a:r>
            <a:endParaRPr lang="en-US" sz="2850">
              <a:latin typeface="Geomanist" panose="02000503000000020004" pitchFamily="2" charset="77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3325118" y="4661446"/>
            <a:ext cx="2660706" cy="18835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9231"/>
              </a:lnSpc>
              <a:buNone/>
            </a:pPr>
            <a:r>
              <a:rPr lang="en-US" sz="1875">
                <a:solidFill>
                  <a:srgbClr val="161616">
                    <a:alpha val="62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Gives customers ongoing flexibility to share feedback related to the NDF website, at any time.</a:t>
            </a:r>
            <a:endParaRPr lang="en-US" sz="1875">
              <a:latin typeface="Geomanist" panose="02000503000000020004" pitchFamily="2" charset="77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7528545" y="3297510"/>
            <a:ext cx="3230835" cy="5970315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7852395" y="3297510"/>
            <a:ext cx="2841449" cy="6048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450" dirty="0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02</a:t>
            </a:r>
            <a:endParaRPr lang="en-US" sz="3450" dirty="0">
              <a:latin typeface="Geomanist" panose="02000503000000020004" pitchFamily="2" charset="77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7852395" y="4054748"/>
            <a:ext cx="2660629" cy="8704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850">
                <a:solidFill>
                  <a:srgbClr val="161616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Embedded Survey</a:t>
            </a:r>
            <a:endParaRPr lang="en-US" sz="2850">
              <a:latin typeface="Geomanist" panose="02000503000000020004" pitchFamily="2" charset="77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7852395" y="5077644"/>
            <a:ext cx="2660629" cy="1514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9231"/>
              </a:lnSpc>
              <a:buNone/>
            </a:pPr>
            <a:r>
              <a:rPr lang="en-US" sz="1875">
                <a:solidFill>
                  <a:srgbClr val="161616">
                    <a:alpha val="62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Captures real-time reactions to specific website content and pages.</a:t>
            </a:r>
            <a:endParaRPr lang="en-US" sz="1875">
              <a:latin typeface="Geomanist" panose="02000503000000020004" pitchFamily="2" charset="77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11959801" y="3307035"/>
            <a:ext cx="3230910" cy="5970315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12283651" y="3307035"/>
            <a:ext cx="3197766" cy="6048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450" dirty="0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03</a:t>
            </a:r>
            <a:endParaRPr lang="en-US" sz="3450" dirty="0">
              <a:latin typeface="Geomanist" panose="02000503000000020004" pitchFamily="2" charset="77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12283651" y="4064273"/>
            <a:ext cx="3197766" cy="45429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850">
                <a:solidFill>
                  <a:srgbClr val="161616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IVR</a:t>
            </a:r>
            <a:endParaRPr lang="en-US" sz="2850">
              <a:latin typeface="Geomanist" panose="02000503000000020004" pitchFamily="2" charset="77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12283651" y="4670971"/>
            <a:ext cx="2994272" cy="18835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9231"/>
              </a:lnSpc>
              <a:buNone/>
            </a:pPr>
            <a:r>
              <a:rPr lang="en-US" sz="1875" dirty="0">
                <a:solidFill>
                  <a:srgbClr val="161616">
                    <a:alpha val="62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Captures Customer Satisfaction (CSAT) and First Call Resolution (FCR) via interactive voice response.</a:t>
            </a:r>
            <a:endParaRPr lang="en-US" sz="1875" dirty="0">
              <a:latin typeface="Geomanist" panose="02000503000000020004" pitchFamily="2" charset="77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1047750" y="9267825"/>
            <a:ext cx="16192500" cy="9525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1047750" y="9486900"/>
            <a:ext cx="8298180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kern="0" spc="180">
                <a:solidFill>
                  <a:srgbClr val="161616">
                    <a:alpha val="45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NATIONAL DEVELOPMENT FUND | VOICE OF CUSTOMER PROGRAM</a:t>
            </a:r>
            <a:endParaRPr lang="en-US" sz="1500">
              <a:latin typeface="Geomanist" panose="02000503000000020004" pitchFamily="2" charset="77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14786521" y="9486900"/>
            <a:ext cx="1810561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kern="0" spc="180">
                <a:solidFill>
                  <a:srgbClr val="161616">
                    <a:alpha val="45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CONFIDENTIAL</a:t>
            </a:r>
            <a:endParaRPr lang="en-US" sz="1500">
              <a:latin typeface="Geomanist" panose="02000503000000020004" pitchFamily="2" charset="77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16965885" y="9486900"/>
            <a:ext cx="350565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kern="0" spc="180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02</a:t>
            </a:r>
            <a:endParaRPr lang="en-US" sz="1500">
              <a:latin typeface="Geomanist" panose="02000503000000020004" pitchFamily="2" charset="77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3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7750" y="766763"/>
            <a:ext cx="95250" cy="95250"/>
          </a:xfrm>
          <a:prstGeom prst="rect">
            <a:avLst/>
          </a:prstGeom>
          <a:solidFill>
            <a:srgbClr val="1B8354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3" name="Text 1"/>
          <p:cNvSpPr/>
          <p:nvPr/>
        </p:nvSpPr>
        <p:spPr>
          <a:xfrm>
            <a:off x="1314450" y="666750"/>
            <a:ext cx="3917766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396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STRATEGIC RATIONALE</a:t>
            </a:r>
            <a:endParaRPr lang="en-US" sz="1800">
              <a:latin typeface="Geomanist" panose="02000503000000020004" pitchFamily="2" charset="77"/>
            </a:endParaRPr>
          </a:p>
        </p:txBody>
      </p:sp>
      <p:sp>
        <p:nvSpPr>
          <p:cNvPr id="4" name="Text 2"/>
          <p:cNvSpPr/>
          <p:nvPr/>
        </p:nvSpPr>
        <p:spPr>
          <a:xfrm>
            <a:off x="1047750" y="1190625"/>
            <a:ext cx="10399395" cy="14781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4400" kern="0" spc="-81">
                <a:solidFill>
                  <a:srgbClr val="161616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From Challenges to Strategic Objectives</a:t>
            </a:r>
            <a:endParaRPr lang="en-US" sz="4400">
              <a:latin typeface="Geomanist" panose="02000503000000020004" pitchFamily="2" charset="77"/>
            </a:endParaRPr>
          </a:p>
        </p:txBody>
      </p:sp>
      <p:sp>
        <p:nvSpPr>
          <p:cNvPr id="5" name="Text 3"/>
          <p:cNvSpPr/>
          <p:nvPr/>
        </p:nvSpPr>
        <p:spPr>
          <a:xfrm>
            <a:off x="11906250" y="1435001"/>
            <a:ext cx="5494020" cy="12337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9571"/>
              </a:lnSpc>
              <a:buNone/>
            </a:pPr>
            <a:r>
              <a:rPr lang="en-US" sz="2025" dirty="0">
                <a:solidFill>
                  <a:srgbClr val="161616">
                    <a:alpha val="62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The Voice of Customer program is designed to answer three main challenges facing NDF</a:t>
            </a:r>
            <a:endParaRPr lang="en-US" sz="2025" dirty="0">
              <a:latin typeface="Geomanist" panose="02000503000000020004" pitchFamily="2" charset="77"/>
            </a:endParaRPr>
          </a:p>
        </p:txBody>
      </p:sp>
      <p:sp>
        <p:nvSpPr>
          <p:cNvPr id="6" name="Text 4"/>
          <p:cNvSpPr/>
          <p:nvPr/>
        </p:nvSpPr>
        <p:spPr>
          <a:xfrm>
            <a:off x="1047750" y="2764036"/>
            <a:ext cx="6592721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kern="0" spc="315">
                <a:solidFill>
                  <a:srgbClr val="161616">
                    <a:alpha val="45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CHALLENGE</a:t>
            </a:r>
            <a:endParaRPr lang="en-US" sz="1575">
              <a:latin typeface="Geomanist" panose="02000503000000020004" pitchFamily="2" charset="77"/>
            </a:endParaRPr>
          </a:p>
        </p:txBody>
      </p:sp>
      <p:sp>
        <p:nvSpPr>
          <p:cNvPr id="7" name="Text 5"/>
          <p:cNvSpPr/>
          <p:nvPr/>
        </p:nvSpPr>
        <p:spPr>
          <a:xfrm>
            <a:off x="7650733" y="2764036"/>
            <a:ext cx="10548469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kern="0" spc="315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PROGRAM OBJECTIVE</a:t>
            </a:r>
            <a:endParaRPr lang="en-US" sz="1575">
              <a:latin typeface="Geomanist" panose="02000503000000020004" pitchFamily="2" charset="77"/>
            </a:endParaRPr>
          </a:p>
        </p:txBody>
      </p:sp>
      <p:sp>
        <p:nvSpPr>
          <p:cNvPr id="8" name="Shape 6"/>
          <p:cNvSpPr/>
          <p:nvPr/>
        </p:nvSpPr>
        <p:spPr>
          <a:xfrm>
            <a:off x="1047750" y="3159323"/>
            <a:ext cx="16192500" cy="9525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9" name="Text 7"/>
          <p:cNvSpPr/>
          <p:nvPr/>
        </p:nvSpPr>
        <p:spPr>
          <a:xfrm>
            <a:off x="1047750" y="3378398"/>
            <a:ext cx="361950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01</a:t>
            </a:r>
            <a:endParaRPr lang="en-US" sz="1875">
              <a:latin typeface="Geomanist" panose="02000503000000020004" pitchFamily="2" charset="77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524000" y="3340298"/>
            <a:ext cx="5682647" cy="8114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2778"/>
              </a:lnSpc>
              <a:buNone/>
            </a:pPr>
            <a:r>
              <a:rPr lang="en-US" sz="2100" dirty="0">
                <a:solidFill>
                  <a:srgbClr val="161616">
                    <a:alpha val="70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Limited visibility on CX measurement for NDF</a:t>
            </a:r>
            <a:endParaRPr lang="en-US" sz="2100" dirty="0">
              <a:latin typeface="Geomanist" panose="02000503000000020004" pitchFamily="2" charset="77"/>
            </a:endParaRPr>
          </a:p>
        </p:txBody>
      </p:sp>
      <p:sp>
        <p:nvSpPr>
          <p:cNvPr id="11" name="Text 9"/>
          <p:cNvSpPr/>
          <p:nvPr/>
        </p:nvSpPr>
        <p:spPr>
          <a:xfrm>
            <a:off x="7650733" y="3340298"/>
            <a:ext cx="10548469" cy="4038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400" dirty="0">
                <a:solidFill>
                  <a:srgbClr val="1B8354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Measure and Standardize Customer Feedback for NDF</a:t>
            </a:r>
            <a:endParaRPr lang="en-US" sz="2400" dirty="0">
              <a:latin typeface="Geomanist" panose="02000503000000020004" pitchFamily="2" charset="77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7650733" y="3858444"/>
            <a:ext cx="3821906" cy="414338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7803133" y="3934644"/>
            <a:ext cx="3631763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dirty="0">
                <a:solidFill>
                  <a:srgbClr val="161616"/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Unified feedback source</a:t>
            </a:r>
            <a:endParaRPr lang="en-US" sz="1575" dirty="0">
              <a:latin typeface="Geomanist" panose="02000503000000020004" pitchFamily="2" charset="77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11605989" y="3858444"/>
            <a:ext cx="4654153" cy="414338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1758389" y="3934644"/>
            <a:ext cx="4488978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r>
              <a:rPr lang="en-US" sz="1575" dirty="0">
                <a:solidFill>
                  <a:srgbClr val="161616"/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Fewer data silos, streamlined reporting</a:t>
            </a:r>
            <a:endParaRPr lang="en-US" sz="1575" dirty="0">
              <a:latin typeface="Geomanist" panose="02000503000000020004" pitchFamily="2" charset="77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7803133" y="4482331"/>
            <a:ext cx="3616664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endParaRPr lang="en-US" sz="1575" dirty="0">
              <a:latin typeface="Geomanist" panose="02000503000000020004" pitchFamily="2" charset="77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1047750" y="4991919"/>
            <a:ext cx="16192500" cy="9525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1047750" y="5210994"/>
            <a:ext cx="361950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02</a:t>
            </a:r>
            <a:endParaRPr lang="en-US" sz="1875">
              <a:latin typeface="Geomanist" panose="02000503000000020004" pitchFamily="2" charset="77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1524000" y="5172894"/>
            <a:ext cx="5682647" cy="8114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2778"/>
              </a:lnSpc>
              <a:buNone/>
            </a:pPr>
            <a:r>
              <a:rPr lang="en-US" sz="2100">
                <a:solidFill>
                  <a:srgbClr val="161616">
                    <a:alpha val="70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Inability to derive actionable insights from disconnected feedback channels</a:t>
            </a:r>
            <a:endParaRPr lang="en-US" sz="2100">
              <a:latin typeface="Geomanist" panose="02000503000000020004" pitchFamily="2" charset="77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7650733" y="5172894"/>
            <a:ext cx="10548469" cy="4038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400">
                <a:solidFill>
                  <a:srgbClr val="1B8354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Enhance Customer Experience by Enabling Actionable Insights</a:t>
            </a:r>
            <a:endParaRPr lang="en-US" sz="2400">
              <a:latin typeface="Geomanist" panose="02000503000000020004" pitchFamily="2" charset="77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7650733" y="5691039"/>
            <a:ext cx="2372916" cy="414338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7803133" y="5767239"/>
            <a:ext cx="2144316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>
                <a:solidFill>
                  <a:srgbClr val="161616"/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Timely issue resolution</a:t>
            </a:r>
            <a:endParaRPr lang="en-US" sz="1575">
              <a:latin typeface="Geomanist" panose="02000503000000020004" pitchFamily="2" charset="77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10156999" y="5691039"/>
            <a:ext cx="2895972" cy="414338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10309399" y="5767239"/>
            <a:ext cx="2678051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>
                <a:solidFill>
                  <a:srgbClr val="161616"/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Data-driven decision-making</a:t>
            </a:r>
            <a:endParaRPr lang="en-US" sz="1575">
              <a:latin typeface="Geomanist" panose="02000503000000020004" pitchFamily="2" charset="77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13186321" y="5691039"/>
            <a:ext cx="3849514" cy="414338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13338721" y="5767239"/>
            <a:ext cx="3660199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>
                <a:solidFill>
                  <a:srgbClr val="161616"/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Satisfaction and trust with beneficiaries</a:t>
            </a:r>
            <a:endParaRPr lang="en-US" sz="1575">
              <a:latin typeface="Geomanist" panose="02000503000000020004" pitchFamily="2" charset="77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1047750" y="8109421"/>
            <a:ext cx="16192500" cy="9525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1047750" y="6276826"/>
            <a:ext cx="16192500" cy="9525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1047750" y="6495901"/>
            <a:ext cx="361950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03</a:t>
            </a:r>
            <a:endParaRPr lang="en-US" sz="1875">
              <a:latin typeface="Geomanist" panose="02000503000000020004" pitchFamily="2" charset="77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1524000" y="6457801"/>
            <a:ext cx="5682647" cy="8114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2778"/>
              </a:lnSpc>
              <a:buNone/>
            </a:pPr>
            <a:r>
              <a:rPr lang="en-US" sz="2100">
                <a:solidFill>
                  <a:srgbClr val="161616">
                    <a:alpha val="70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Lack of a standardized process to follow-up on customer issues</a:t>
            </a:r>
            <a:endParaRPr lang="en-US" sz="2100">
              <a:latin typeface="Geomanist" panose="02000503000000020004" pitchFamily="2" charset="77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7650733" y="6457801"/>
            <a:ext cx="10548469" cy="4038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400">
                <a:solidFill>
                  <a:srgbClr val="1B8354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Build Internal Alignment and Accountability for Experience Management</a:t>
            </a:r>
            <a:endParaRPr lang="en-US" sz="2400">
              <a:latin typeface="Geomanist" panose="02000503000000020004" pitchFamily="2" charset="77"/>
            </a:endParaRPr>
          </a:p>
        </p:txBody>
      </p:sp>
      <p:sp>
        <p:nvSpPr>
          <p:cNvPr id="33" name="Shape 31"/>
          <p:cNvSpPr/>
          <p:nvPr/>
        </p:nvSpPr>
        <p:spPr>
          <a:xfrm>
            <a:off x="7650733" y="6975946"/>
            <a:ext cx="3772644" cy="414338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7803133" y="7052146"/>
            <a:ext cx="3581023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>
                <a:solidFill>
                  <a:srgbClr val="161616"/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Ownership of experience across teams</a:t>
            </a:r>
            <a:endParaRPr lang="en-US" sz="1575">
              <a:latin typeface="Geomanist" panose="02000503000000020004" pitchFamily="2" charset="77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11556727" y="6975946"/>
            <a:ext cx="3823246" cy="414338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11709127" y="7052146"/>
            <a:ext cx="3633143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>
                <a:solidFill>
                  <a:srgbClr val="161616"/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CX embedded into operations and KPIs</a:t>
            </a:r>
            <a:endParaRPr lang="en-US" sz="1575">
              <a:latin typeface="Geomanist" panose="02000503000000020004" pitchFamily="2" charset="77"/>
            </a:endParaRPr>
          </a:p>
        </p:txBody>
      </p:sp>
      <p:sp>
        <p:nvSpPr>
          <p:cNvPr id="37" name="Shape 35"/>
          <p:cNvSpPr/>
          <p:nvPr/>
        </p:nvSpPr>
        <p:spPr>
          <a:xfrm>
            <a:off x="7650733" y="7523634"/>
            <a:ext cx="6030962" cy="414338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38" name="Text 36"/>
          <p:cNvSpPr/>
          <p:nvPr/>
        </p:nvSpPr>
        <p:spPr>
          <a:xfrm>
            <a:off x="7803133" y="7599834"/>
            <a:ext cx="5907091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>
                <a:solidFill>
                  <a:srgbClr val="161616"/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Aligned with NDF's mission to lead the public sector by example</a:t>
            </a:r>
            <a:endParaRPr lang="en-US" sz="1575">
              <a:latin typeface="Geomanist" panose="02000503000000020004" pitchFamily="2" charset="77"/>
            </a:endParaRPr>
          </a:p>
        </p:txBody>
      </p:sp>
      <p:sp>
        <p:nvSpPr>
          <p:cNvPr id="39" name="Shape 37"/>
          <p:cNvSpPr/>
          <p:nvPr/>
        </p:nvSpPr>
        <p:spPr>
          <a:xfrm>
            <a:off x="1047750" y="9267825"/>
            <a:ext cx="16192500" cy="9525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40" name="Text 38"/>
          <p:cNvSpPr/>
          <p:nvPr/>
        </p:nvSpPr>
        <p:spPr>
          <a:xfrm>
            <a:off x="1047750" y="9486900"/>
            <a:ext cx="8298180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kern="0" spc="180">
                <a:solidFill>
                  <a:srgbClr val="161616">
                    <a:alpha val="45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NATIONAL DEVELOPMENT FUND | VOICE OF CUSTOMER PROGRAM</a:t>
            </a:r>
            <a:endParaRPr lang="en-US" sz="1500">
              <a:latin typeface="Geomanist" panose="02000503000000020004" pitchFamily="2" charset="77"/>
            </a:endParaRPr>
          </a:p>
        </p:txBody>
      </p:sp>
      <p:sp>
        <p:nvSpPr>
          <p:cNvPr id="41" name="Text 39"/>
          <p:cNvSpPr/>
          <p:nvPr/>
        </p:nvSpPr>
        <p:spPr>
          <a:xfrm>
            <a:off x="14786521" y="9486900"/>
            <a:ext cx="1810561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kern="0" spc="180">
                <a:solidFill>
                  <a:srgbClr val="161616">
                    <a:alpha val="45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CONFIDENTIAL</a:t>
            </a:r>
            <a:endParaRPr lang="en-US" sz="1500">
              <a:latin typeface="Geomanist" panose="02000503000000020004" pitchFamily="2" charset="77"/>
            </a:endParaRPr>
          </a:p>
        </p:txBody>
      </p:sp>
      <p:sp>
        <p:nvSpPr>
          <p:cNvPr id="42" name="Text 40"/>
          <p:cNvSpPr/>
          <p:nvPr/>
        </p:nvSpPr>
        <p:spPr>
          <a:xfrm>
            <a:off x="16965885" y="9486900"/>
            <a:ext cx="350565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kern="0" spc="180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03</a:t>
            </a:r>
            <a:endParaRPr lang="en-US" sz="1500">
              <a:latin typeface="Geomanist" panose="02000503000000020004" pitchFamily="2" charset="77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3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7750" y="766763"/>
            <a:ext cx="95250" cy="95250"/>
          </a:xfrm>
          <a:prstGeom prst="rect">
            <a:avLst/>
          </a:prstGeom>
          <a:solidFill>
            <a:srgbClr val="1B8354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3" name="Text 1"/>
          <p:cNvSpPr/>
          <p:nvPr/>
        </p:nvSpPr>
        <p:spPr>
          <a:xfrm>
            <a:off x="1314450" y="666750"/>
            <a:ext cx="412396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396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PERFORMANCE SNAPSHOT</a:t>
            </a:r>
            <a:endParaRPr lang="en-US" sz="1800">
              <a:latin typeface="Geomanist" panose="02000503000000020004" pitchFamily="2" charset="77"/>
            </a:endParaRPr>
          </a:p>
        </p:txBody>
      </p:sp>
      <p:sp>
        <p:nvSpPr>
          <p:cNvPr id="4" name="Text 2"/>
          <p:cNvSpPr/>
          <p:nvPr/>
        </p:nvSpPr>
        <p:spPr>
          <a:xfrm>
            <a:off x="1047750" y="1267718"/>
            <a:ext cx="9351742" cy="7581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4400" kern="0" spc="-81">
                <a:solidFill>
                  <a:srgbClr val="161616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2025 Performance at a Glance</a:t>
            </a:r>
            <a:endParaRPr lang="en-US" sz="4400">
              <a:latin typeface="Geomanist" panose="02000503000000020004" pitchFamily="2" charset="77"/>
            </a:endParaRPr>
          </a:p>
        </p:txBody>
      </p:sp>
      <p:sp>
        <p:nvSpPr>
          <p:cNvPr id="5" name="Text 3"/>
          <p:cNvSpPr/>
          <p:nvPr/>
        </p:nvSpPr>
        <p:spPr>
          <a:xfrm>
            <a:off x="11525250" y="1190625"/>
            <a:ext cx="5886450" cy="83522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9571"/>
              </a:lnSpc>
              <a:buNone/>
            </a:pPr>
            <a:r>
              <a:rPr lang="en-US" sz="2025">
                <a:solidFill>
                  <a:srgbClr val="161616">
                    <a:alpha val="62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Response volume and CSAT performance across all five listening channels — Year 2025.</a:t>
            </a:r>
            <a:endParaRPr lang="en-US" sz="2025">
              <a:latin typeface="Geomanist" panose="02000503000000020004" pitchFamily="2" charset="77"/>
            </a:endParaRPr>
          </a:p>
        </p:txBody>
      </p:sp>
      <p:sp>
        <p:nvSpPr>
          <p:cNvPr id="6" name="Shape 4"/>
          <p:cNvSpPr/>
          <p:nvPr/>
        </p:nvSpPr>
        <p:spPr>
          <a:xfrm>
            <a:off x="1047750" y="2311598"/>
            <a:ext cx="16192500" cy="1562100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7" name="Shape 5"/>
          <p:cNvSpPr/>
          <p:nvPr/>
        </p:nvSpPr>
        <p:spPr>
          <a:xfrm>
            <a:off x="1047750" y="3864173"/>
            <a:ext cx="16192500" cy="9525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8" name="Shape 6"/>
          <p:cNvSpPr/>
          <p:nvPr/>
        </p:nvSpPr>
        <p:spPr>
          <a:xfrm>
            <a:off x="1047750" y="2311598"/>
            <a:ext cx="16192500" cy="9525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9" name="Shape 7"/>
          <p:cNvSpPr/>
          <p:nvPr/>
        </p:nvSpPr>
        <p:spPr>
          <a:xfrm>
            <a:off x="1047750" y="2321123"/>
            <a:ext cx="4040981" cy="1543050"/>
          </a:xfrm>
          <a:prstGeom prst="rect">
            <a:avLst/>
          </a:prstGeom>
          <a:solidFill>
            <a:srgbClr val="1B8354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390650" y="2606873"/>
            <a:ext cx="3690699" cy="628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7019"/>
              </a:lnSpc>
              <a:buNone/>
            </a:pPr>
            <a:r>
              <a:rPr lang="en-US" sz="4650" dirty="0">
                <a:solidFill>
                  <a:srgbClr val="F3F4F6"/>
                </a:solidFill>
                <a:latin typeface="Geomanist" panose="02000503000000020004" pitchFamily="2" charset="77"/>
              </a:rPr>
              <a:t>18,461</a:t>
            </a:r>
            <a:endParaRPr lang="en-US" sz="4650" dirty="0">
              <a:latin typeface="Geomanist" panose="02000503000000020004" pitchFamily="2" charset="77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390650" y="3292673"/>
            <a:ext cx="3690699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725" kern="0" spc="103">
                <a:solidFill>
                  <a:srgbClr val="F3F4F6">
                    <a:alpha val="85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Total Responses Captured</a:t>
            </a:r>
            <a:endParaRPr lang="en-US" sz="1725">
              <a:latin typeface="Geomanist" panose="02000503000000020004" pitchFamily="2" charset="77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5098256" y="2321123"/>
            <a:ext cx="4040981" cy="1543050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5441156" y="2606873"/>
            <a:ext cx="3690699" cy="628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7019"/>
              </a:lnSpc>
              <a:buNone/>
            </a:pPr>
            <a:r>
              <a:rPr lang="en-US" sz="4650" dirty="0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94.4%</a:t>
            </a:r>
            <a:endParaRPr lang="en-US" sz="4650" dirty="0">
              <a:latin typeface="Geomanist" panose="02000503000000020004" pitchFamily="2" charset="77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5441156" y="3292673"/>
            <a:ext cx="3690699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725" kern="0" spc="103">
                <a:solidFill>
                  <a:srgbClr val="161616">
                    <a:alpha val="62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Overall CSAT Score</a:t>
            </a:r>
            <a:endParaRPr lang="en-US" sz="1725">
              <a:latin typeface="Geomanist" panose="02000503000000020004" pitchFamily="2" charset="77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9148763" y="2321123"/>
            <a:ext cx="4040981" cy="1543050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9491663" y="2606873"/>
            <a:ext cx="3690699" cy="628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7019"/>
              </a:lnSpc>
              <a:buNone/>
            </a:pPr>
            <a:r>
              <a:rPr lang="en-US" sz="4650">
                <a:solidFill>
                  <a:srgbClr val="1B8354"/>
                </a:solidFill>
                <a:latin typeface="Geomanist" panose="02000503000000020004" pitchFamily="2" charset="77"/>
              </a:rPr>
              <a:t>3</a:t>
            </a:r>
          </a:p>
        </p:txBody>
      </p:sp>
      <p:sp>
        <p:nvSpPr>
          <p:cNvPr id="17" name="Text 15"/>
          <p:cNvSpPr/>
          <p:nvPr/>
        </p:nvSpPr>
        <p:spPr>
          <a:xfrm>
            <a:off x="9491663" y="3292673"/>
            <a:ext cx="3690699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725" kern="0" spc="103">
                <a:solidFill>
                  <a:srgbClr val="161616">
                    <a:alpha val="62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Channels Live</a:t>
            </a:r>
            <a:endParaRPr lang="en-US" sz="1725">
              <a:latin typeface="Geomanist" panose="02000503000000020004" pitchFamily="2" charset="77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2958405" y="4245173"/>
            <a:ext cx="3230910" cy="4541639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3244155" y="4245173"/>
            <a:ext cx="2925351" cy="4104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550">
                <a:solidFill>
                  <a:srgbClr val="161616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Always On</a:t>
            </a:r>
            <a:endParaRPr lang="en-US" sz="2550">
              <a:latin typeface="Geomanist" panose="02000503000000020004" pitchFamily="2" charset="77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3244155" y="4769941"/>
            <a:ext cx="2925351" cy="533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6471"/>
              </a:lnSpc>
              <a:buNone/>
            </a:pPr>
            <a:r>
              <a:rPr lang="en-US" sz="3900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137</a:t>
            </a:r>
            <a:endParaRPr lang="en-US" sz="3900">
              <a:latin typeface="Geomanist" panose="02000503000000020004" pitchFamily="2" charset="77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3244155" y="5417641"/>
            <a:ext cx="2925351" cy="2714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kern="0" spc="228">
                <a:solidFill>
                  <a:srgbClr val="161616">
                    <a:alpha val="45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RESPONSES</a:t>
            </a:r>
            <a:endParaRPr lang="en-US" sz="1425">
              <a:latin typeface="Geomanist" panose="02000503000000020004" pitchFamily="2" charset="77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3244155" y="5803404"/>
            <a:ext cx="2659410" cy="57150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3244155" y="5803404"/>
            <a:ext cx="2180704" cy="57150"/>
          </a:xfrm>
          <a:prstGeom prst="rect">
            <a:avLst/>
          </a:prstGeom>
          <a:solidFill>
            <a:srgbClr val="1B8354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3244155" y="6012954"/>
            <a:ext cx="2925351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161616"/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CSAT </a:t>
            </a:r>
            <a:r>
              <a:rPr lang="en-US" dirty="0">
                <a:solidFill>
                  <a:srgbClr val="161616"/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62.8%</a:t>
            </a:r>
            <a:endParaRPr lang="en-US" sz="1800" dirty="0">
              <a:latin typeface="Geomanist" panose="02000503000000020004" pitchFamily="2" charset="77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3244155" y="6460629"/>
            <a:ext cx="2739192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5789"/>
              </a:lnSpc>
              <a:buNone/>
            </a:pPr>
            <a:r>
              <a:rPr lang="en-US" sz="1650">
                <a:solidFill>
                  <a:srgbClr val="161616">
                    <a:alpha val="62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Steady, continuous feedback stream</a:t>
            </a:r>
            <a:endParaRPr lang="en-US" sz="1650">
              <a:latin typeface="Geomanist" panose="02000503000000020004" pitchFamily="2" charset="77"/>
            </a:endParaRPr>
          </a:p>
        </p:txBody>
      </p:sp>
      <p:sp>
        <p:nvSpPr>
          <p:cNvPr id="38" name="Shape 36"/>
          <p:cNvSpPr/>
          <p:nvPr/>
        </p:nvSpPr>
        <p:spPr>
          <a:xfrm>
            <a:off x="7528545" y="4292798"/>
            <a:ext cx="3230835" cy="4541639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39" name="Text 37"/>
          <p:cNvSpPr/>
          <p:nvPr/>
        </p:nvSpPr>
        <p:spPr>
          <a:xfrm>
            <a:off x="7814295" y="4292798"/>
            <a:ext cx="2925269" cy="4104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550">
                <a:solidFill>
                  <a:srgbClr val="161616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Embedded Survey</a:t>
            </a:r>
            <a:endParaRPr lang="en-US" sz="2550">
              <a:latin typeface="Geomanist" panose="02000503000000020004" pitchFamily="2" charset="77"/>
            </a:endParaRPr>
          </a:p>
        </p:txBody>
      </p:sp>
      <p:sp>
        <p:nvSpPr>
          <p:cNvPr id="40" name="Text 38"/>
          <p:cNvSpPr/>
          <p:nvPr/>
        </p:nvSpPr>
        <p:spPr>
          <a:xfrm>
            <a:off x="7814295" y="4817566"/>
            <a:ext cx="2925269" cy="533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6471"/>
              </a:lnSpc>
              <a:buNone/>
            </a:pPr>
            <a:r>
              <a:rPr lang="en-US" sz="3900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177</a:t>
            </a:r>
            <a:endParaRPr lang="en-US" sz="3900">
              <a:latin typeface="Geomanist" panose="02000503000000020004" pitchFamily="2" charset="77"/>
            </a:endParaRPr>
          </a:p>
        </p:txBody>
      </p:sp>
      <p:sp>
        <p:nvSpPr>
          <p:cNvPr id="41" name="Text 39"/>
          <p:cNvSpPr/>
          <p:nvPr/>
        </p:nvSpPr>
        <p:spPr>
          <a:xfrm>
            <a:off x="7814295" y="5465266"/>
            <a:ext cx="2925269" cy="2714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kern="0" spc="228">
                <a:solidFill>
                  <a:srgbClr val="161616">
                    <a:alpha val="45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RESPONSES</a:t>
            </a:r>
            <a:endParaRPr lang="en-US" sz="1425">
              <a:latin typeface="Geomanist" panose="02000503000000020004" pitchFamily="2" charset="77"/>
            </a:endParaRPr>
          </a:p>
        </p:txBody>
      </p:sp>
      <p:sp>
        <p:nvSpPr>
          <p:cNvPr id="42" name="Shape 40"/>
          <p:cNvSpPr/>
          <p:nvPr/>
        </p:nvSpPr>
        <p:spPr>
          <a:xfrm>
            <a:off x="7814295" y="5851029"/>
            <a:ext cx="2659335" cy="57150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43" name="Shape 41"/>
          <p:cNvSpPr/>
          <p:nvPr/>
        </p:nvSpPr>
        <p:spPr>
          <a:xfrm>
            <a:off x="7814295" y="5851029"/>
            <a:ext cx="2127424" cy="57150"/>
          </a:xfrm>
          <a:prstGeom prst="rect">
            <a:avLst/>
          </a:prstGeom>
          <a:solidFill>
            <a:srgbClr val="1B8354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44" name="Text 42"/>
          <p:cNvSpPr/>
          <p:nvPr/>
        </p:nvSpPr>
        <p:spPr>
          <a:xfrm>
            <a:off x="7814295" y="6060579"/>
            <a:ext cx="2925269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>
                <a:solidFill>
                  <a:srgbClr val="161616"/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CSAT </a:t>
            </a:r>
            <a:r>
              <a:rPr lang="en-US">
                <a:solidFill>
                  <a:srgbClr val="161616"/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66.1%</a:t>
            </a:r>
            <a:endParaRPr lang="en-US" sz="1800">
              <a:latin typeface="Geomanist" panose="02000503000000020004" pitchFamily="2" charset="77"/>
            </a:endParaRPr>
          </a:p>
        </p:txBody>
      </p:sp>
      <p:sp>
        <p:nvSpPr>
          <p:cNvPr id="45" name="Text 43"/>
          <p:cNvSpPr/>
          <p:nvPr/>
        </p:nvSpPr>
        <p:spPr>
          <a:xfrm>
            <a:off x="7814295" y="6508254"/>
            <a:ext cx="2739115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5789"/>
              </a:lnSpc>
              <a:buNone/>
            </a:pPr>
            <a:r>
              <a:rPr lang="en-US" sz="1650">
                <a:solidFill>
                  <a:srgbClr val="161616">
                    <a:alpha val="62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High relevance to specific web content</a:t>
            </a:r>
            <a:endParaRPr lang="en-US" sz="1650">
              <a:latin typeface="Geomanist" panose="02000503000000020004" pitchFamily="2" charset="77"/>
            </a:endParaRPr>
          </a:p>
        </p:txBody>
      </p:sp>
      <p:sp>
        <p:nvSpPr>
          <p:cNvPr id="54" name="Shape 52"/>
          <p:cNvSpPr/>
          <p:nvPr/>
        </p:nvSpPr>
        <p:spPr>
          <a:xfrm>
            <a:off x="12098610" y="4292798"/>
            <a:ext cx="3230910" cy="4541639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55" name="Text 53"/>
          <p:cNvSpPr/>
          <p:nvPr/>
        </p:nvSpPr>
        <p:spPr>
          <a:xfrm>
            <a:off x="12384360" y="4292798"/>
            <a:ext cx="3239676" cy="4104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550">
                <a:solidFill>
                  <a:srgbClr val="161616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IVR Survey</a:t>
            </a:r>
            <a:endParaRPr lang="en-US" sz="2550">
              <a:latin typeface="Geomanist" panose="02000503000000020004" pitchFamily="2" charset="77"/>
            </a:endParaRPr>
          </a:p>
        </p:txBody>
      </p:sp>
      <p:sp>
        <p:nvSpPr>
          <p:cNvPr id="56" name="Text 54"/>
          <p:cNvSpPr/>
          <p:nvPr/>
        </p:nvSpPr>
        <p:spPr>
          <a:xfrm>
            <a:off x="12384360" y="4817566"/>
            <a:ext cx="3239676" cy="533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6471"/>
              </a:lnSpc>
              <a:buNone/>
            </a:pPr>
            <a:r>
              <a:rPr lang="en-US" sz="3900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18,147</a:t>
            </a:r>
            <a:endParaRPr lang="en-US" sz="3900">
              <a:latin typeface="Geomanist" panose="02000503000000020004" pitchFamily="2" charset="77"/>
            </a:endParaRPr>
          </a:p>
        </p:txBody>
      </p:sp>
      <p:sp>
        <p:nvSpPr>
          <p:cNvPr id="57" name="Text 55"/>
          <p:cNvSpPr/>
          <p:nvPr/>
        </p:nvSpPr>
        <p:spPr>
          <a:xfrm>
            <a:off x="12384360" y="5465266"/>
            <a:ext cx="3239676" cy="2714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kern="0" spc="228">
                <a:solidFill>
                  <a:srgbClr val="161616">
                    <a:alpha val="45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RESPONSES</a:t>
            </a:r>
            <a:endParaRPr lang="en-US" sz="1425">
              <a:latin typeface="Geomanist" panose="02000503000000020004" pitchFamily="2" charset="77"/>
            </a:endParaRPr>
          </a:p>
        </p:txBody>
      </p:sp>
      <p:sp>
        <p:nvSpPr>
          <p:cNvPr id="58" name="Shape 56"/>
          <p:cNvSpPr/>
          <p:nvPr/>
        </p:nvSpPr>
        <p:spPr>
          <a:xfrm>
            <a:off x="12384360" y="5851029"/>
            <a:ext cx="2945160" cy="57150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59" name="Shape 57"/>
          <p:cNvSpPr/>
          <p:nvPr/>
        </p:nvSpPr>
        <p:spPr>
          <a:xfrm>
            <a:off x="12384360" y="5851029"/>
            <a:ext cx="2297162" cy="57150"/>
          </a:xfrm>
          <a:prstGeom prst="rect">
            <a:avLst/>
          </a:prstGeom>
          <a:solidFill>
            <a:srgbClr val="1B8354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60" name="Text 58"/>
          <p:cNvSpPr/>
          <p:nvPr/>
        </p:nvSpPr>
        <p:spPr>
          <a:xfrm>
            <a:off x="12384360" y="6060579"/>
            <a:ext cx="3239676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>
                <a:solidFill>
                  <a:srgbClr val="161616"/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CSAT 94.9% | FCR 96.6%</a:t>
            </a:r>
            <a:endParaRPr lang="en-US" sz="1800">
              <a:latin typeface="Geomanist" panose="02000503000000020004" pitchFamily="2" charset="77"/>
            </a:endParaRPr>
          </a:p>
        </p:txBody>
      </p:sp>
      <p:sp>
        <p:nvSpPr>
          <p:cNvPr id="61" name="Text 59"/>
          <p:cNvSpPr/>
          <p:nvPr/>
        </p:nvSpPr>
        <p:spPr>
          <a:xfrm>
            <a:off x="12384360" y="6508254"/>
            <a:ext cx="3033515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>
              <a:lnSpc>
                <a:spcPct val="115789"/>
              </a:lnSpc>
            </a:pPr>
            <a:r>
              <a:rPr lang="en-US" sz="1650">
                <a:solidFill>
                  <a:srgbClr val="161616">
                    <a:alpha val="62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High customer satisfaction and effective first-contact resolution.</a:t>
            </a:r>
            <a:endParaRPr lang="en-US" sz="1650">
              <a:latin typeface="Geomanist" panose="02000503000000020004" pitchFamily="2" charset="77"/>
            </a:endParaRPr>
          </a:p>
        </p:txBody>
      </p:sp>
      <p:sp>
        <p:nvSpPr>
          <p:cNvPr id="63" name="Shape 61"/>
          <p:cNvSpPr/>
          <p:nvPr/>
        </p:nvSpPr>
        <p:spPr>
          <a:xfrm>
            <a:off x="1047750" y="9267825"/>
            <a:ext cx="16192500" cy="9525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64" name="Text 62"/>
          <p:cNvSpPr/>
          <p:nvPr/>
        </p:nvSpPr>
        <p:spPr>
          <a:xfrm>
            <a:off x="1047750" y="9486900"/>
            <a:ext cx="8298180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kern="0" spc="180">
                <a:solidFill>
                  <a:srgbClr val="161616">
                    <a:alpha val="45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NATIONAL DEVELOPMENT FUND | VOICE OF CUSTOMER PROGRAM</a:t>
            </a:r>
            <a:endParaRPr lang="en-US" sz="1500">
              <a:latin typeface="Geomanist" panose="02000503000000020004" pitchFamily="2" charset="77"/>
            </a:endParaRPr>
          </a:p>
        </p:txBody>
      </p:sp>
      <p:sp>
        <p:nvSpPr>
          <p:cNvPr id="65" name="Text 63"/>
          <p:cNvSpPr/>
          <p:nvPr/>
        </p:nvSpPr>
        <p:spPr>
          <a:xfrm>
            <a:off x="14786521" y="9486900"/>
            <a:ext cx="1810561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kern="0" spc="180">
                <a:solidFill>
                  <a:srgbClr val="161616">
                    <a:alpha val="45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CONFIDENTIAL</a:t>
            </a:r>
            <a:endParaRPr lang="en-US" sz="1500">
              <a:latin typeface="Geomanist" panose="02000503000000020004" pitchFamily="2" charset="77"/>
            </a:endParaRPr>
          </a:p>
        </p:txBody>
      </p:sp>
      <p:sp>
        <p:nvSpPr>
          <p:cNvPr id="66" name="Text 64"/>
          <p:cNvSpPr/>
          <p:nvPr/>
        </p:nvSpPr>
        <p:spPr>
          <a:xfrm>
            <a:off x="16965885" y="9486900"/>
            <a:ext cx="350565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kern="0" spc="180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04</a:t>
            </a:r>
            <a:endParaRPr lang="en-US" sz="1500">
              <a:latin typeface="Geomanist" panose="02000503000000020004" pitchFamily="2" charset="77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3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7750" y="766763"/>
            <a:ext cx="95250" cy="95250"/>
          </a:xfrm>
          <a:prstGeom prst="rect">
            <a:avLst/>
          </a:prstGeom>
          <a:solidFill>
            <a:srgbClr val="1B8354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3" name="Text 1"/>
          <p:cNvSpPr/>
          <p:nvPr/>
        </p:nvSpPr>
        <p:spPr>
          <a:xfrm>
            <a:off x="1314450" y="666750"/>
            <a:ext cx="2268215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800" kern="0" spc="396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METHODOLOGY</a:t>
            </a:r>
            <a:endParaRPr lang="en-US" sz="1800">
              <a:latin typeface="Geomanist" panose="02000503000000020004" pitchFamily="2" charset="77"/>
            </a:endParaRPr>
          </a:p>
        </p:txBody>
      </p:sp>
      <p:sp>
        <p:nvSpPr>
          <p:cNvPr id="4" name="Text 2"/>
          <p:cNvSpPr/>
          <p:nvPr/>
        </p:nvSpPr>
        <p:spPr>
          <a:xfrm>
            <a:off x="1047750" y="1267718"/>
            <a:ext cx="7612477" cy="7581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4400" kern="0" spc="-81">
                <a:solidFill>
                  <a:srgbClr val="161616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The CSAT Methodology</a:t>
            </a:r>
            <a:endParaRPr lang="en-US" sz="4400">
              <a:latin typeface="Geomanist" panose="02000503000000020004" pitchFamily="2" charset="77"/>
            </a:endParaRPr>
          </a:p>
        </p:txBody>
      </p:sp>
      <p:sp>
        <p:nvSpPr>
          <p:cNvPr id="5" name="Text 3"/>
          <p:cNvSpPr/>
          <p:nvPr/>
        </p:nvSpPr>
        <p:spPr>
          <a:xfrm>
            <a:off x="11525250" y="1190625"/>
            <a:ext cx="5886450" cy="83522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9571"/>
              </a:lnSpc>
              <a:buNone/>
            </a:pPr>
            <a:r>
              <a:rPr lang="en-US" sz="2025">
                <a:solidFill>
                  <a:srgbClr val="161616">
                    <a:alpha val="62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NDF measures satisfaction using a 5-point rating scale and the Top-2-Box methodology.</a:t>
            </a:r>
            <a:endParaRPr lang="en-US" sz="2025">
              <a:latin typeface="Geomanist" panose="02000503000000020004" pitchFamily="2" charset="77"/>
            </a:endParaRPr>
          </a:p>
        </p:txBody>
      </p:sp>
      <p:sp>
        <p:nvSpPr>
          <p:cNvPr id="6" name="Shape 4"/>
          <p:cNvSpPr/>
          <p:nvPr/>
        </p:nvSpPr>
        <p:spPr>
          <a:xfrm>
            <a:off x="1047750" y="2368748"/>
            <a:ext cx="16192500" cy="9525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7" name="Text 5"/>
          <p:cNvSpPr/>
          <p:nvPr/>
        </p:nvSpPr>
        <p:spPr>
          <a:xfrm>
            <a:off x="1047750" y="2721173"/>
            <a:ext cx="9810951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kern="0" spc="315">
                <a:solidFill>
                  <a:srgbClr val="161616">
                    <a:alpha val="45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THE 1–5 SATISFACTION SCALE</a:t>
            </a:r>
            <a:endParaRPr lang="en-US" sz="1575">
              <a:latin typeface="Geomanist" panose="02000503000000020004" pitchFamily="2" charset="77"/>
            </a:endParaRPr>
          </a:p>
        </p:txBody>
      </p:sp>
      <p:sp>
        <p:nvSpPr>
          <p:cNvPr id="8" name="Shape 6"/>
          <p:cNvSpPr/>
          <p:nvPr/>
        </p:nvSpPr>
        <p:spPr>
          <a:xfrm>
            <a:off x="1047750" y="3230761"/>
            <a:ext cx="8919046" cy="1516261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9" name="Shape 7"/>
          <p:cNvSpPr/>
          <p:nvPr/>
        </p:nvSpPr>
        <p:spPr>
          <a:xfrm>
            <a:off x="1047750" y="3230761"/>
            <a:ext cx="1776189" cy="1516261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238250" y="3459361"/>
            <a:ext cx="1534708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7193"/>
              </a:lnSpc>
              <a:buNone/>
            </a:pPr>
            <a:r>
              <a:rPr lang="en-US" sz="3300">
                <a:solidFill>
                  <a:srgbClr val="161616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1</a:t>
            </a:r>
            <a:endParaRPr lang="en-US" sz="3300">
              <a:latin typeface="Geomanist" panose="02000503000000020004" pitchFamily="2" charset="77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238250" y="3973711"/>
            <a:ext cx="1471389" cy="5828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0351"/>
              </a:lnSpc>
              <a:buNone/>
            </a:pPr>
            <a:r>
              <a:rPr lang="en-US" sz="1650">
                <a:solidFill>
                  <a:srgbClr val="161616">
                    <a:alpha val="70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Very Dissatisfied</a:t>
            </a:r>
            <a:endParaRPr lang="en-US" sz="1650">
              <a:latin typeface="Geomanist" panose="02000503000000020004" pitchFamily="2" charset="77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2833464" y="3230761"/>
            <a:ext cx="1776189" cy="1516261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3023964" y="3459361"/>
            <a:ext cx="1534708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7193"/>
              </a:lnSpc>
              <a:buNone/>
            </a:pPr>
            <a:r>
              <a:rPr lang="en-US" sz="3300">
                <a:solidFill>
                  <a:srgbClr val="161616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2</a:t>
            </a:r>
            <a:endParaRPr lang="en-US" sz="3300">
              <a:latin typeface="Geomanist" panose="02000503000000020004" pitchFamily="2" charset="77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3023964" y="3973711"/>
            <a:ext cx="1534708" cy="3104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0351"/>
              </a:lnSpc>
              <a:buNone/>
            </a:pPr>
            <a:r>
              <a:rPr lang="en-US" sz="1650">
                <a:solidFill>
                  <a:srgbClr val="161616">
                    <a:alpha val="70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Dissatisfied</a:t>
            </a:r>
            <a:endParaRPr lang="en-US" sz="1650">
              <a:latin typeface="Geomanist" panose="02000503000000020004" pitchFamily="2" charset="77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619179" y="3230761"/>
            <a:ext cx="1776189" cy="1516261"/>
          </a:xfrm>
          <a:prstGeom prst="rect">
            <a:avLst/>
          </a:prstGeom>
          <a:solidFill>
            <a:srgbClr val="E7E9EC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4809679" y="3459361"/>
            <a:ext cx="1534708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7193"/>
              </a:lnSpc>
              <a:buNone/>
            </a:pPr>
            <a:r>
              <a:rPr lang="en-US" sz="3300">
                <a:solidFill>
                  <a:srgbClr val="161616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3</a:t>
            </a:r>
            <a:endParaRPr lang="en-US" sz="3300">
              <a:latin typeface="Geomanist" panose="02000503000000020004" pitchFamily="2" charset="77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4809679" y="3973711"/>
            <a:ext cx="1534708" cy="3104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0351"/>
              </a:lnSpc>
              <a:buNone/>
            </a:pPr>
            <a:r>
              <a:rPr lang="en-US" sz="1650">
                <a:solidFill>
                  <a:srgbClr val="161616">
                    <a:alpha val="70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Neutral</a:t>
            </a:r>
            <a:endParaRPr lang="en-US" sz="1650">
              <a:latin typeface="Geomanist" panose="02000503000000020004" pitchFamily="2" charset="77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6404893" y="3230761"/>
            <a:ext cx="1776189" cy="1516261"/>
          </a:xfrm>
          <a:prstGeom prst="rect">
            <a:avLst/>
          </a:prstGeom>
          <a:solidFill>
            <a:srgbClr val="1B8354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595393" y="3459361"/>
            <a:ext cx="1534708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7193"/>
              </a:lnSpc>
              <a:buNone/>
            </a:pPr>
            <a:r>
              <a:rPr lang="en-US" sz="3300">
                <a:solidFill>
                  <a:srgbClr val="F3F4F6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4</a:t>
            </a:r>
            <a:endParaRPr lang="en-US" sz="3300">
              <a:latin typeface="Geomanist" panose="02000503000000020004" pitchFamily="2" charset="77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595393" y="3973711"/>
            <a:ext cx="1534708" cy="3104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0351"/>
              </a:lnSpc>
              <a:buNone/>
            </a:pPr>
            <a:r>
              <a:rPr lang="en-US" sz="1650">
                <a:solidFill>
                  <a:srgbClr val="F3F4F6">
                    <a:alpha val="90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Satisfied</a:t>
            </a:r>
            <a:endParaRPr lang="en-US" sz="1650">
              <a:latin typeface="Geomanist" panose="02000503000000020004" pitchFamily="2" charset="77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8190607" y="3230761"/>
            <a:ext cx="1776189" cy="1516261"/>
          </a:xfrm>
          <a:prstGeom prst="rect">
            <a:avLst/>
          </a:prstGeom>
          <a:solidFill>
            <a:srgbClr val="1B8354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8381107" y="3459361"/>
            <a:ext cx="1534708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7193"/>
              </a:lnSpc>
              <a:buNone/>
            </a:pPr>
            <a:r>
              <a:rPr lang="en-US" sz="3300">
                <a:solidFill>
                  <a:srgbClr val="F3F4F6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5</a:t>
            </a:r>
            <a:endParaRPr lang="en-US" sz="3300">
              <a:latin typeface="Geomanist" panose="02000503000000020004" pitchFamily="2" charset="77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8381107" y="3973711"/>
            <a:ext cx="1534708" cy="3104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0351"/>
              </a:lnSpc>
              <a:buNone/>
            </a:pPr>
            <a:r>
              <a:rPr lang="en-US" sz="1650">
                <a:solidFill>
                  <a:srgbClr val="F3F4F6">
                    <a:alpha val="90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Very Satisfied</a:t>
            </a:r>
            <a:endParaRPr lang="en-US" sz="1650">
              <a:latin typeface="Geomanist" panose="02000503000000020004" pitchFamily="2" charset="77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1047750" y="4994672"/>
            <a:ext cx="3559969" cy="19050"/>
          </a:xfrm>
          <a:prstGeom prst="rect">
            <a:avLst/>
          </a:prstGeom>
          <a:solidFill>
            <a:srgbClr val="161616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1047750" y="5128022"/>
            <a:ext cx="3666768" cy="2714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kern="0" spc="228">
                <a:solidFill>
                  <a:srgbClr val="161616">
                    <a:alpha val="55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DETRACTORS</a:t>
            </a:r>
            <a:endParaRPr lang="en-US" sz="1425">
              <a:latin typeface="Geomanist" panose="02000503000000020004" pitchFamily="2" charset="77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4617244" y="4994672"/>
            <a:ext cx="1779984" cy="19050"/>
          </a:xfrm>
          <a:prstGeom prst="rect">
            <a:avLst/>
          </a:prstGeom>
          <a:solidFill>
            <a:srgbClr val="161616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4617244" y="5128022"/>
            <a:ext cx="1856184" cy="2714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kern="0" spc="228">
                <a:solidFill>
                  <a:srgbClr val="161616">
                    <a:alpha val="55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PASSIVES</a:t>
            </a:r>
            <a:endParaRPr lang="en-US" sz="1425">
              <a:latin typeface="Geomanist" panose="02000503000000020004" pitchFamily="2" charset="77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6406753" y="4994672"/>
            <a:ext cx="3559969" cy="19050"/>
          </a:xfrm>
          <a:prstGeom prst="rect">
            <a:avLst/>
          </a:prstGeom>
          <a:solidFill>
            <a:srgbClr val="1B8354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6406753" y="5128022"/>
            <a:ext cx="3666768" cy="2714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kern="0" spc="228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PROMOTERS</a:t>
            </a:r>
            <a:endParaRPr lang="en-US" sz="1425">
              <a:latin typeface="Geomanist" panose="02000503000000020004" pitchFamily="2" charset="77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1047750" y="5666184"/>
            <a:ext cx="3032827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2250">
                <a:solidFill>
                  <a:srgbClr val="161616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Detractors</a:t>
            </a:r>
            <a:endParaRPr lang="en-US" sz="2250">
              <a:latin typeface="Geomanist" panose="02000503000000020004" pitchFamily="2" charset="77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1047750" y="6028134"/>
            <a:ext cx="2839829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5789"/>
              </a:lnSpc>
              <a:buNone/>
            </a:pPr>
            <a:r>
              <a:rPr lang="en-US" sz="1650">
                <a:solidFill>
                  <a:srgbClr val="161616">
                    <a:alpha val="62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Respondents rating their experience 1–2 out of 5.</a:t>
            </a:r>
            <a:endParaRPr lang="en-US" sz="1650">
              <a:latin typeface="Geomanist" panose="02000503000000020004" pitchFamily="2" charset="77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4128715" y="5666184"/>
            <a:ext cx="3032827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2250">
                <a:solidFill>
                  <a:srgbClr val="161616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Passives</a:t>
            </a:r>
            <a:endParaRPr lang="en-US" sz="2250">
              <a:latin typeface="Geomanist" panose="02000503000000020004" pitchFamily="2" charset="77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4128715" y="6028134"/>
            <a:ext cx="2839829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5789"/>
              </a:lnSpc>
              <a:buNone/>
            </a:pPr>
            <a:r>
              <a:rPr lang="en-US" sz="1650">
                <a:solidFill>
                  <a:srgbClr val="161616">
                    <a:alpha val="62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Respondents rating their experience 3 out of 5.</a:t>
            </a:r>
            <a:endParaRPr lang="en-US" sz="1650">
              <a:latin typeface="Geomanist" panose="02000503000000020004" pitchFamily="2" charset="77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7209681" y="5666184"/>
            <a:ext cx="3032827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2250">
                <a:solidFill>
                  <a:srgbClr val="161616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Promoters</a:t>
            </a:r>
            <a:endParaRPr lang="en-US" sz="2250">
              <a:latin typeface="Geomanist" panose="02000503000000020004" pitchFamily="2" charset="77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7209681" y="6028134"/>
            <a:ext cx="2839829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5789"/>
              </a:lnSpc>
              <a:buNone/>
            </a:pPr>
            <a:r>
              <a:rPr lang="en-US" sz="1650">
                <a:solidFill>
                  <a:srgbClr val="161616">
                    <a:alpha val="62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Respondents rating their experience 4–5 out of 5.</a:t>
            </a:r>
            <a:endParaRPr lang="en-US" sz="1650">
              <a:latin typeface="Geomanist" panose="02000503000000020004" pitchFamily="2" charset="77"/>
            </a:endParaRPr>
          </a:p>
        </p:txBody>
      </p:sp>
      <p:sp>
        <p:nvSpPr>
          <p:cNvPr id="36" name="Shape 34"/>
          <p:cNvSpPr/>
          <p:nvPr/>
        </p:nvSpPr>
        <p:spPr>
          <a:xfrm>
            <a:off x="10633546" y="2721173"/>
            <a:ext cx="9525" cy="6546652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11214571" y="2721173"/>
            <a:ext cx="6628247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kern="0" spc="315">
                <a:solidFill>
                  <a:srgbClr val="161616">
                    <a:alpha val="45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TOP-2-BOX METHOD</a:t>
            </a:r>
            <a:endParaRPr lang="en-US" sz="1575">
              <a:latin typeface="Geomanist" panose="02000503000000020004" pitchFamily="2" charset="77"/>
            </a:endParaRPr>
          </a:p>
        </p:txBody>
      </p:sp>
      <p:sp>
        <p:nvSpPr>
          <p:cNvPr id="38" name="Shape 36"/>
          <p:cNvSpPr/>
          <p:nvPr/>
        </p:nvSpPr>
        <p:spPr>
          <a:xfrm>
            <a:off x="11214571" y="3230761"/>
            <a:ext cx="6025679" cy="1981200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39" name="Text 37"/>
          <p:cNvSpPr/>
          <p:nvPr/>
        </p:nvSpPr>
        <p:spPr>
          <a:xfrm>
            <a:off x="11595571" y="3573661"/>
            <a:ext cx="5790047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2400">
                <a:solidFill>
                  <a:srgbClr val="161616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CSAT Formula</a:t>
            </a:r>
            <a:endParaRPr lang="en-US" sz="2400">
              <a:latin typeface="Geomanist" panose="02000503000000020004" pitchFamily="2" charset="77"/>
            </a:endParaRPr>
          </a:p>
        </p:txBody>
      </p:sp>
      <p:sp>
        <p:nvSpPr>
          <p:cNvPr id="40" name="Text 38"/>
          <p:cNvSpPr/>
          <p:nvPr/>
        </p:nvSpPr>
        <p:spPr>
          <a:xfrm>
            <a:off x="11595571" y="4088011"/>
            <a:ext cx="3180985" cy="323850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725">
                <a:solidFill>
                  <a:srgbClr val="161616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Responses rated 4 or 5</a:t>
            </a:r>
            <a:endParaRPr lang="en-US" sz="1725">
              <a:latin typeface="Geomanist" panose="02000503000000020004" pitchFamily="2" charset="77"/>
            </a:endParaRPr>
          </a:p>
        </p:txBody>
      </p:sp>
      <p:sp>
        <p:nvSpPr>
          <p:cNvPr id="41" name="Shape 39"/>
          <p:cNvSpPr/>
          <p:nvPr/>
        </p:nvSpPr>
        <p:spPr>
          <a:xfrm>
            <a:off x="11595571" y="4469011"/>
            <a:ext cx="2891805" cy="19050"/>
          </a:xfrm>
          <a:prstGeom prst="rect">
            <a:avLst/>
          </a:prstGeom>
          <a:solidFill>
            <a:srgbClr val="161616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42" name="Text 40"/>
          <p:cNvSpPr/>
          <p:nvPr/>
        </p:nvSpPr>
        <p:spPr>
          <a:xfrm>
            <a:off x="11595571" y="4583311"/>
            <a:ext cx="3180985" cy="323850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725">
                <a:solidFill>
                  <a:srgbClr val="161616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Total responses</a:t>
            </a:r>
            <a:endParaRPr lang="en-US" sz="1725">
              <a:latin typeface="Geomanist" panose="02000503000000020004" pitchFamily="2" charset="77"/>
            </a:endParaRPr>
          </a:p>
        </p:txBody>
      </p:sp>
      <p:sp>
        <p:nvSpPr>
          <p:cNvPr id="43" name="Text 41"/>
          <p:cNvSpPr/>
          <p:nvPr/>
        </p:nvSpPr>
        <p:spPr>
          <a:xfrm>
            <a:off x="14715976" y="4335661"/>
            <a:ext cx="2024286" cy="323850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725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× 100 = CSAT %</a:t>
            </a:r>
            <a:endParaRPr lang="en-US" sz="1725">
              <a:latin typeface="Geomanist" panose="02000503000000020004" pitchFamily="2" charset="77"/>
            </a:endParaRPr>
          </a:p>
        </p:txBody>
      </p:sp>
      <p:sp>
        <p:nvSpPr>
          <p:cNvPr id="44" name="Shape 42"/>
          <p:cNvSpPr/>
          <p:nvPr/>
        </p:nvSpPr>
        <p:spPr>
          <a:xfrm>
            <a:off x="11214571" y="5459611"/>
            <a:ext cx="6025679" cy="9525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45" name="Text 43"/>
          <p:cNvSpPr/>
          <p:nvPr/>
        </p:nvSpPr>
        <p:spPr>
          <a:xfrm>
            <a:off x="11214571" y="5716786"/>
            <a:ext cx="6628247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kern="0" spc="315">
                <a:solidFill>
                  <a:srgbClr val="161616">
                    <a:alpha val="45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WORKED EXAMPLE</a:t>
            </a:r>
            <a:endParaRPr lang="en-US" sz="1575">
              <a:latin typeface="Geomanist" panose="02000503000000020004" pitchFamily="2" charset="77"/>
            </a:endParaRPr>
          </a:p>
        </p:txBody>
      </p:sp>
      <p:sp>
        <p:nvSpPr>
          <p:cNvPr id="46" name="Text 44"/>
          <p:cNvSpPr/>
          <p:nvPr/>
        </p:nvSpPr>
        <p:spPr>
          <a:xfrm>
            <a:off x="11214571" y="6150173"/>
            <a:ext cx="6206449" cy="752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5385"/>
              </a:lnSpc>
              <a:buNone/>
            </a:pPr>
            <a:r>
              <a:rPr lang="en-US" sz="1875">
                <a:solidFill>
                  <a:srgbClr val="161616">
                    <a:alpha val="70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754 responses rated 4–5 out of 1,000 total responses collected.</a:t>
            </a:r>
            <a:endParaRPr lang="en-US" sz="1875">
              <a:latin typeface="Geomanist" panose="02000503000000020004" pitchFamily="2" charset="77"/>
            </a:endParaRPr>
          </a:p>
        </p:txBody>
      </p:sp>
      <p:sp>
        <p:nvSpPr>
          <p:cNvPr id="47" name="Shape 45"/>
          <p:cNvSpPr/>
          <p:nvPr/>
        </p:nvSpPr>
        <p:spPr>
          <a:xfrm>
            <a:off x="11214571" y="7035998"/>
            <a:ext cx="6025679" cy="1143000"/>
          </a:xfrm>
          <a:prstGeom prst="rect">
            <a:avLst/>
          </a:prstGeom>
          <a:solidFill>
            <a:srgbClr val="1B8354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48" name="Text 46"/>
          <p:cNvSpPr/>
          <p:nvPr/>
        </p:nvSpPr>
        <p:spPr>
          <a:xfrm>
            <a:off x="11519371" y="7283648"/>
            <a:ext cx="5596849" cy="685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900">
                <a:solidFill>
                  <a:srgbClr val="F3F4F6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CSAT = 75.4%</a:t>
            </a:r>
            <a:endParaRPr lang="en-US" sz="3900">
              <a:latin typeface="Geomanist" panose="02000503000000020004" pitchFamily="2" charset="77"/>
            </a:endParaRPr>
          </a:p>
        </p:txBody>
      </p:sp>
      <p:sp>
        <p:nvSpPr>
          <p:cNvPr id="49" name="Shape 47"/>
          <p:cNvSpPr/>
          <p:nvPr/>
        </p:nvSpPr>
        <p:spPr>
          <a:xfrm>
            <a:off x="1047750" y="9267825"/>
            <a:ext cx="16192500" cy="9525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50" name="Text 48"/>
          <p:cNvSpPr/>
          <p:nvPr/>
        </p:nvSpPr>
        <p:spPr>
          <a:xfrm>
            <a:off x="1047750" y="9486900"/>
            <a:ext cx="8298180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kern="0" spc="180">
                <a:solidFill>
                  <a:srgbClr val="161616">
                    <a:alpha val="45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NATIONAL DEVELOPMENT FUND | VOICE OF CUSTOMER PROGRAM</a:t>
            </a:r>
            <a:endParaRPr lang="en-US" sz="1500">
              <a:latin typeface="Geomanist" panose="02000503000000020004" pitchFamily="2" charset="77"/>
            </a:endParaRPr>
          </a:p>
        </p:txBody>
      </p:sp>
      <p:sp>
        <p:nvSpPr>
          <p:cNvPr id="51" name="Text 49"/>
          <p:cNvSpPr/>
          <p:nvPr/>
        </p:nvSpPr>
        <p:spPr>
          <a:xfrm>
            <a:off x="14786521" y="9486900"/>
            <a:ext cx="1810561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kern="0" spc="180">
                <a:solidFill>
                  <a:srgbClr val="161616">
                    <a:alpha val="45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CONFIDENTIAL</a:t>
            </a:r>
            <a:endParaRPr lang="en-US" sz="1500">
              <a:latin typeface="Geomanist" panose="02000503000000020004" pitchFamily="2" charset="77"/>
            </a:endParaRPr>
          </a:p>
        </p:txBody>
      </p:sp>
      <p:sp>
        <p:nvSpPr>
          <p:cNvPr id="52" name="Text 50"/>
          <p:cNvSpPr/>
          <p:nvPr/>
        </p:nvSpPr>
        <p:spPr>
          <a:xfrm>
            <a:off x="16965885" y="9486900"/>
            <a:ext cx="350565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kern="0" spc="180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05</a:t>
            </a:r>
            <a:endParaRPr lang="en-US" sz="1500">
              <a:latin typeface="Geomanist" panose="02000503000000020004" pitchFamily="2" charset="77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3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7750" y="766763"/>
            <a:ext cx="95250" cy="95250"/>
          </a:xfrm>
          <a:prstGeom prst="rect">
            <a:avLst/>
          </a:prstGeom>
          <a:solidFill>
            <a:srgbClr val="1B8354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3" name="Text 1"/>
          <p:cNvSpPr/>
          <p:nvPr/>
        </p:nvSpPr>
        <p:spPr>
          <a:xfrm>
            <a:off x="1314450" y="666750"/>
            <a:ext cx="3092991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396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INSIGHT SUMMARY</a:t>
            </a:r>
            <a:endParaRPr lang="en-US" sz="1800">
              <a:latin typeface="Geomanist" panose="02000503000000020004" pitchFamily="2" charset="77"/>
            </a:endParaRPr>
          </a:p>
        </p:txBody>
      </p:sp>
      <p:sp>
        <p:nvSpPr>
          <p:cNvPr id="4" name="Text 2"/>
          <p:cNvSpPr/>
          <p:nvPr/>
        </p:nvSpPr>
        <p:spPr>
          <a:xfrm>
            <a:off x="1047750" y="1190625"/>
            <a:ext cx="9025890" cy="14781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4400" kern="0" spc="-81">
                <a:solidFill>
                  <a:srgbClr val="161616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What Customers Are Telling Us</a:t>
            </a:r>
            <a:endParaRPr lang="en-US" sz="4400">
              <a:latin typeface="Geomanist" panose="02000503000000020004" pitchFamily="2" charset="77"/>
            </a:endParaRPr>
          </a:p>
        </p:txBody>
      </p:sp>
      <p:sp>
        <p:nvSpPr>
          <p:cNvPr id="5" name="Text 3"/>
          <p:cNvSpPr/>
          <p:nvPr/>
        </p:nvSpPr>
        <p:spPr>
          <a:xfrm>
            <a:off x="10572750" y="1863030"/>
            <a:ext cx="6867525" cy="8057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0299"/>
              </a:lnSpc>
              <a:buNone/>
            </a:pPr>
            <a:r>
              <a:rPr lang="en-US" sz="1950">
                <a:solidFill>
                  <a:srgbClr val="161616">
                    <a:alpha val="62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Top three themes across </a:t>
            </a:r>
            <a:r>
              <a:rPr lang="en-US" sz="1950" b="1">
                <a:solidFill>
                  <a:srgbClr val="1B8354"/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digital surveys</a:t>
            </a:r>
            <a:endParaRPr lang="en-US" sz="1950">
              <a:solidFill>
                <a:srgbClr val="1B8354"/>
              </a:solidFill>
              <a:latin typeface="Geomanist" panose="02000503000000020004" pitchFamily="2" charset="77"/>
            </a:endParaRPr>
          </a:p>
        </p:txBody>
      </p:sp>
      <p:sp>
        <p:nvSpPr>
          <p:cNvPr id="6" name="Shape 4"/>
          <p:cNvSpPr/>
          <p:nvPr/>
        </p:nvSpPr>
        <p:spPr>
          <a:xfrm>
            <a:off x="1047750" y="2764036"/>
            <a:ext cx="16192500" cy="9525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7" name="Text 5"/>
          <p:cNvSpPr/>
          <p:nvPr/>
        </p:nvSpPr>
        <p:spPr>
          <a:xfrm>
            <a:off x="1047750" y="2983111"/>
            <a:ext cx="8570595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kern="0" spc="315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TOP STRENGTH THEMES</a:t>
            </a:r>
            <a:endParaRPr lang="en-US" sz="1575">
              <a:latin typeface="Geomanist" panose="02000503000000020004" pitchFamily="2" charset="77"/>
            </a:endParaRPr>
          </a:p>
        </p:txBody>
      </p:sp>
      <p:sp>
        <p:nvSpPr>
          <p:cNvPr id="8" name="Shape 6"/>
          <p:cNvSpPr/>
          <p:nvPr/>
        </p:nvSpPr>
        <p:spPr>
          <a:xfrm>
            <a:off x="1047750" y="3473648"/>
            <a:ext cx="7791450" cy="160392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9" name="Shape 7"/>
          <p:cNvSpPr/>
          <p:nvPr/>
        </p:nvSpPr>
        <p:spPr>
          <a:xfrm>
            <a:off x="1047750" y="3473648"/>
            <a:ext cx="38100" cy="1603921"/>
          </a:xfrm>
          <a:prstGeom prst="rect">
            <a:avLst/>
          </a:prstGeom>
          <a:solidFill>
            <a:srgbClr val="1B8354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333500" y="3606998"/>
            <a:ext cx="7983855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250">
                <a:solidFill>
                  <a:srgbClr val="161616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Overall Satisfaction &amp; Positive Perception</a:t>
            </a:r>
            <a:endParaRPr lang="en-US" sz="2250">
              <a:latin typeface="Geomanist" panose="02000503000000020004" pitchFamily="2" charset="77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333500" y="4045148"/>
            <a:ext cx="7475792" cy="6180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0727"/>
              </a:lnSpc>
              <a:buNone/>
            </a:pPr>
            <a:r>
              <a:rPr lang="en-US" sz="1500">
                <a:solidFill>
                  <a:srgbClr val="161616">
                    <a:alpha val="65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A segment of users perceive the overall experience positively, reflecting satisfaction with the platform and its available information.</a:t>
            </a:r>
            <a:endParaRPr lang="en-US" sz="1500">
              <a:latin typeface="Geomanist" panose="02000503000000020004" pitchFamily="2" charset="77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1047750" y="5191869"/>
            <a:ext cx="7791450" cy="160392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1047750" y="5191869"/>
            <a:ext cx="38100" cy="1603921"/>
          </a:xfrm>
          <a:prstGeom prst="rect">
            <a:avLst/>
          </a:prstGeom>
          <a:solidFill>
            <a:srgbClr val="1B8354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333500" y="5325219"/>
            <a:ext cx="7983855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250">
                <a:solidFill>
                  <a:srgbClr val="161616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Informative Content &amp; Presentation</a:t>
            </a:r>
            <a:endParaRPr lang="en-US" sz="2250">
              <a:latin typeface="Geomanist" panose="02000503000000020004" pitchFamily="2" charset="77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1333500" y="5763369"/>
            <a:ext cx="7475792" cy="6180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0727"/>
              </a:lnSpc>
              <a:buNone/>
            </a:pPr>
            <a:r>
              <a:rPr lang="en-US" sz="1500">
                <a:solidFill>
                  <a:srgbClr val="161616">
                    <a:alpha val="65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Users recognize the value of the information presented and see the platform as a useful source of organizational and development-related information.</a:t>
            </a:r>
            <a:endParaRPr lang="en-US" sz="1500">
              <a:latin typeface="Geomanist" panose="02000503000000020004" pitchFamily="2" charset="77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1047750" y="6910090"/>
            <a:ext cx="7791450" cy="160392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1047750" y="6910090"/>
            <a:ext cx="38100" cy="1603921"/>
          </a:xfrm>
          <a:prstGeom prst="rect">
            <a:avLst/>
          </a:prstGeom>
          <a:solidFill>
            <a:srgbClr val="1B8354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1333500" y="7043440"/>
            <a:ext cx="7983855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250">
                <a:solidFill>
                  <a:srgbClr val="161616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Strong National Development Positioning</a:t>
            </a:r>
            <a:endParaRPr lang="en-US" sz="2250">
              <a:latin typeface="Geomanist" panose="02000503000000020004" pitchFamily="2" charset="77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333500" y="7481590"/>
            <a:ext cx="7475792" cy="6180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0727"/>
              </a:lnSpc>
              <a:buNone/>
            </a:pPr>
            <a:r>
              <a:rPr lang="en-US" sz="1500">
                <a:solidFill>
                  <a:srgbClr val="161616">
                    <a:alpha val="65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The organization is positively associated with supporting national development and contributing to Saudi Vision 2030 ambitions, strengthening its institutional perception.</a:t>
            </a:r>
            <a:endParaRPr lang="en-US" sz="1500">
              <a:latin typeface="Geomanist" panose="02000503000000020004" pitchFamily="2" charset="77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9448800" y="2983111"/>
            <a:ext cx="8570595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kern="0" spc="315">
                <a:solidFill>
                  <a:srgbClr val="161616">
                    <a:alpha val="55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TOP IMPROVEMENT THEMES</a:t>
            </a:r>
            <a:endParaRPr lang="en-US" sz="1575">
              <a:latin typeface="Geomanist" panose="02000503000000020004" pitchFamily="2" charset="77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9448800" y="3473648"/>
            <a:ext cx="7791450" cy="1603921"/>
          </a:xfrm>
          <a:prstGeom prst="rect">
            <a:avLst/>
          </a:prstGeom>
          <a:solidFill>
            <a:srgbClr val="E7E9EC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9448800" y="3473648"/>
            <a:ext cx="38100" cy="1603921"/>
          </a:xfrm>
          <a:prstGeom prst="rect">
            <a:avLst/>
          </a:prstGeom>
          <a:solidFill>
            <a:srgbClr val="161616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9734550" y="3606998"/>
            <a:ext cx="7983855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en-IN" sz="2400">
                <a:latin typeface="Geomanist" panose="02000503000000020004" pitchFamily="2" charset="77"/>
              </a:rPr>
              <a:t>Communication &amp; Responsiveness Gap</a:t>
            </a:r>
            <a:endParaRPr lang="en-US" sz="2250">
              <a:latin typeface="Geomanist" panose="02000503000000020004" pitchFamily="2" charset="77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9734550" y="4045148"/>
            <a:ext cx="7475792" cy="6180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10727"/>
              </a:lnSpc>
              <a:buNone/>
            </a:pPr>
            <a:r>
              <a:rPr lang="en-US" sz="1500">
                <a:solidFill>
                  <a:srgbClr val="161616">
                    <a:alpha val="65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The most prominent pain point is difficulty reaching the organization and receiving timely responses, creating frustration and weakening confidence in the service experience.</a:t>
            </a:r>
            <a:endParaRPr lang="en-US" sz="1500">
              <a:latin typeface="Geomanist" panose="02000503000000020004" pitchFamily="2" charset="77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9448800" y="5191869"/>
            <a:ext cx="7791450" cy="1603921"/>
          </a:xfrm>
          <a:prstGeom prst="rect">
            <a:avLst/>
          </a:prstGeom>
          <a:solidFill>
            <a:srgbClr val="E7E9EC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9448800" y="5191869"/>
            <a:ext cx="38100" cy="1603921"/>
          </a:xfrm>
          <a:prstGeom prst="rect">
            <a:avLst/>
          </a:prstGeom>
          <a:solidFill>
            <a:srgbClr val="161616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9734550" y="5325219"/>
            <a:ext cx="7983855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250">
                <a:solidFill>
                  <a:srgbClr val="161616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Limited Transaction Visibility &amp; Transparency</a:t>
            </a:r>
            <a:endParaRPr lang="en-US" sz="2250">
              <a:latin typeface="Geomanist" panose="02000503000000020004" pitchFamily="2" charset="77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9734550" y="5763369"/>
            <a:ext cx="7475792" cy="6180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0727"/>
              </a:lnSpc>
              <a:buNone/>
            </a:pPr>
            <a:r>
              <a:rPr lang="en-US" sz="1500">
                <a:solidFill>
                  <a:srgbClr val="161616">
                    <a:alpha val="65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Users lack sufficient visibility into the status and progress of their transactions, creating uncertainty around processing timelines, outcomes, and next steps.</a:t>
            </a:r>
            <a:endParaRPr lang="en-US" sz="1500">
              <a:latin typeface="Geomanist" panose="02000503000000020004" pitchFamily="2" charset="77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9448800" y="6910090"/>
            <a:ext cx="7791450" cy="1603921"/>
          </a:xfrm>
          <a:prstGeom prst="rect">
            <a:avLst/>
          </a:prstGeom>
          <a:solidFill>
            <a:srgbClr val="E7E9EC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9448800" y="6910090"/>
            <a:ext cx="38100" cy="1603921"/>
          </a:xfrm>
          <a:prstGeom prst="rect">
            <a:avLst/>
          </a:prstGeom>
          <a:solidFill>
            <a:srgbClr val="161616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9734550" y="7043440"/>
            <a:ext cx="7983855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250">
                <a:solidFill>
                  <a:srgbClr val="161616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Digital Service Usability &amp; Clarity</a:t>
            </a:r>
            <a:endParaRPr lang="en-US" sz="2250">
              <a:latin typeface="Geomanist" panose="02000503000000020004" pitchFamily="2" charset="77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9734550" y="7481590"/>
            <a:ext cx="7475792" cy="6180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10727"/>
              </a:lnSpc>
              <a:buNone/>
            </a:pPr>
            <a:r>
              <a:rPr lang="en-US" sz="1500">
                <a:solidFill>
                  <a:srgbClr val="161616">
                    <a:alpha val="65000"/>
                  </a:srgbClr>
                </a:solidFill>
                <a:latin typeface="Geomanist" panose="02000503000000020004" pitchFamily="2" charset="77"/>
                <a:ea typeface="IBM Plex Sans" pitchFamily="34" charset="-122"/>
                <a:cs typeface="IBM Plex Sans" pitchFamily="34" charset="-120"/>
              </a:rPr>
              <a:t>Users experience difficulty navigating the website and identifying relevant services, with gaps in login, service discovery, application pathways, and clear guidance on what to do next.</a:t>
            </a:r>
            <a:endParaRPr lang="en-US" sz="1500">
              <a:latin typeface="Geomanist" panose="02000503000000020004" pitchFamily="2" charset="77"/>
            </a:endParaRPr>
          </a:p>
        </p:txBody>
      </p:sp>
      <p:sp>
        <p:nvSpPr>
          <p:cNvPr id="40" name="Shape 38"/>
          <p:cNvSpPr/>
          <p:nvPr/>
        </p:nvSpPr>
        <p:spPr>
          <a:xfrm>
            <a:off x="1047750" y="9267825"/>
            <a:ext cx="16192500" cy="9525"/>
          </a:xfrm>
          <a:prstGeom prst="rect">
            <a:avLst/>
          </a:prstGeom>
          <a:solidFill>
            <a:srgbClr val="D2D6DB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41" name="Text 39"/>
          <p:cNvSpPr/>
          <p:nvPr/>
        </p:nvSpPr>
        <p:spPr>
          <a:xfrm>
            <a:off x="1047750" y="9486900"/>
            <a:ext cx="8298180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kern="0" spc="180">
                <a:solidFill>
                  <a:srgbClr val="161616">
                    <a:alpha val="45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NATIONAL DEVELOPMENT FUND | VOICE OF CUSTOMER PROGRAM</a:t>
            </a:r>
            <a:endParaRPr lang="en-US" sz="1500">
              <a:latin typeface="Geomanist" panose="02000503000000020004" pitchFamily="2" charset="77"/>
            </a:endParaRPr>
          </a:p>
        </p:txBody>
      </p:sp>
      <p:sp>
        <p:nvSpPr>
          <p:cNvPr id="42" name="Text 40"/>
          <p:cNvSpPr/>
          <p:nvPr/>
        </p:nvSpPr>
        <p:spPr>
          <a:xfrm>
            <a:off x="14786521" y="9486900"/>
            <a:ext cx="1810561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kern="0" spc="180">
                <a:solidFill>
                  <a:srgbClr val="161616">
                    <a:alpha val="45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CONFIDENTIAL</a:t>
            </a:r>
            <a:endParaRPr lang="en-US" sz="1500">
              <a:latin typeface="Geomanist" panose="02000503000000020004" pitchFamily="2" charset="77"/>
            </a:endParaRPr>
          </a:p>
        </p:txBody>
      </p:sp>
      <p:sp>
        <p:nvSpPr>
          <p:cNvPr id="43" name="Text 41"/>
          <p:cNvSpPr/>
          <p:nvPr/>
        </p:nvSpPr>
        <p:spPr>
          <a:xfrm>
            <a:off x="16965885" y="9486900"/>
            <a:ext cx="350565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kern="0" spc="180">
                <a:solidFill>
                  <a:srgbClr val="1B8354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06</a:t>
            </a:r>
            <a:endParaRPr lang="en-US" sz="1500">
              <a:latin typeface="Geomanist" panose="02000503000000020004" pitchFamily="2" charset="77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835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39F0FB-ACAF-DA1A-8575-F2A73B94C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D4C870A1-B365-CF73-1193-98D709CA62C9}"/>
              </a:ext>
            </a:extLst>
          </p:cNvPr>
          <p:cNvSpPr/>
          <p:nvPr/>
        </p:nvSpPr>
        <p:spPr>
          <a:xfrm>
            <a:off x="1143000" y="838200"/>
            <a:ext cx="515493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396">
                <a:solidFill>
                  <a:srgbClr val="F3F4F6"/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NATIONAL DEVELOPMENT FUND</a:t>
            </a:r>
            <a:endParaRPr lang="en-US" sz="1800">
              <a:latin typeface="Geomanist" panose="02000503000000020004" pitchFamily="2" charset="77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538776D5-5BAB-EFEF-C9E1-77D331349610}"/>
              </a:ext>
            </a:extLst>
          </p:cNvPr>
          <p:cNvSpPr/>
          <p:nvPr/>
        </p:nvSpPr>
        <p:spPr>
          <a:xfrm>
            <a:off x="1143000" y="1266825"/>
            <a:ext cx="914400" cy="28575"/>
          </a:xfrm>
          <a:prstGeom prst="rect">
            <a:avLst/>
          </a:prstGeom>
          <a:solidFill>
            <a:srgbClr val="F3F4F6"/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A637E496-6126-E8FC-2E20-7DE1B98A6003}"/>
              </a:ext>
            </a:extLst>
          </p:cNvPr>
          <p:cNvSpPr/>
          <p:nvPr/>
        </p:nvSpPr>
        <p:spPr>
          <a:xfrm>
            <a:off x="935966" y="4582790"/>
            <a:ext cx="13620750" cy="132047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9900" kern="0" spc="-198">
                <a:solidFill>
                  <a:srgbClr val="F3F4F6"/>
                </a:solidFill>
                <a:latin typeface="Geomanist" panose="02000503000000020004" pitchFamily="2" charset="77"/>
                <a:ea typeface="Newsreader" pitchFamily="34" charset="-122"/>
                <a:cs typeface="Newsreader" pitchFamily="34" charset="-120"/>
              </a:rPr>
              <a:t>THANK YOU</a:t>
            </a:r>
            <a:endParaRPr lang="en-US" sz="9900">
              <a:latin typeface="Geomanist" panose="02000503000000020004" pitchFamily="2" charset="77"/>
            </a:endParaRPr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5796B1F2-CACF-53B1-C6E8-493E40A5E3FE}"/>
              </a:ext>
            </a:extLst>
          </p:cNvPr>
          <p:cNvSpPr/>
          <p:nvPr/>
        </p:nvSpPr>
        <p:spPr>
          <a:xfrm>
            <a:off x="1143000" y="5903268"/>
            <a:ext cx="8572500" cy="9525"/>
          </a:xfrm>
          <a:prstGeom prst="rect">
            <a:avLst/>
          </a:prstGeom>
          <a:solidFill>
            <a:srgbClr val="F3F4F6">
              <a:alpha val="35000"/>
            </a:srgbClr>
          </a:solidFill>
          <a:ln/>
        </p:spPr>
        <p:txBody>
          <a:bodyPr/>
          <a:lstStyle/>
          <a:p>
            <a:endParaRPr lang="en-US">
              <a:latin typeface="Geomanist" panose="02000503000000020004" pitchFamily="2" charset="77"/>
            </a:endParaRP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C7071914-2BDD-D5E0-26D3-F98EB7E536E4}"/>
              </a:ext>
            </a:extLst>
          </p:cNvPr>
          <p:cNvSpPr/>
          <p:nvPr/>
        </p:nvSpPr>
        <p:spPr>
          <a:xfrm>
            <a:off x="1143000" y="9177338"/>
            <a:ext cx="2729225" cy="3095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kern="0" spc="231">
                <a:solidFill>
                  <a:srgbClr val="F3F4F6">
                    <a:alpha val="60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PREPARED FOR NDF</a:t>
            </a:r>
            <a:endParaRPr lang="en-US" sz="1650">
              <a:latin typeface="Geomanist" panose="02000503000000020004" pitchFamily="2" charset="77"/>
            </a:endParaRPr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E96B3E2F-AA70-B6A4-78DB-432681EC0674}"/>
              </a:ext>
            </a:extLst>
          </p:cNvPr>
          <p:cNvSpPr/>
          <p:nvPr/>
        </p:nvSpPr>
        <p:spPr>
          <a:xfrm>
            <a:off x="15284128" y="9177338"/>
            <a:ext cx="2046960" cy="3095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kern="0" spc="231">
                <a:solidFill>
                  <a:srgbClr val="F3F4F6">
                    <a:alpha val="60000"/>
                  </a:srgbClr>
                </a:solidFill>
                <a:latin typeface="Geomanist" panose="02000503000000020004" pitchFamily="2" charset="77"/>
                <a:ea typeface="IBM Plex Mono" pitchFamily="34" charset="-122"/>
                <a:cs typeface="IBM Plex Mono" pitchFamily="34" charset="-120"/>
              </a:rPr>
              <a:t>CONFIDENTIAL</a:t>
            </a:r>
            <a:endParaRPr lang="en-US" sz="1650">
              <a:latin typeface="Geomanist" panose="02000503000000020004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10671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3f0c1e74-5675-4674-a2e0-173ac01ce49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91D438B3BE0CA4C952529211F7597ED" ma:contentTypeVersion="14" ma:contentTypeDescription="Create a new document." ma:contentTypeScope="" ma:versionID="c6cae6cd2fd86ac1bf6b0da78a0e8786">
  <xsd:schema xmlns:xsd="http://www.w3.org/2001/XMLSchema" xmlns:xs="http://www.w3.org/2001/XMLSchema" xmlns:p="http://schemas.microsoft.com/office/2006/metadata/properties" xmlns:ns3="3f0c1e74-5675-4674-a2e0-173ac01ce499" xmlns:ns4="036fa4f2-2ee2-4d5e-ae1e-5ed63e442387" targetNamespace="http://schemas.microsoft.com/office/2006/metadata/properties" ma:root="true" ma:fieldsID="9e4e51bdd86103dddfd58c5e25ba0023" ns3:_="" ns4:_="">
    <xsd:import namespace="3f0c1e74-5675-4674-a2e0-173ac01ce499"/>
    <xsd:import namespace="036fa4f2-2ee2-4d5e-ae1e-5ed63e442387"/>
    <xsd:element name="properties">
      <xsd:complexType>
        <xsd:sequence>
          <xsd:element name="documentManagement">
            <xsd:complexType>
              <xsd:all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DateTaken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0c1e74-5675-4674-a2e0-173ac01ce499" elementFormDefault="qualified">
    <xsd:import namespace="http://schemas.microsoft.com/office/2006/documentManagement/types"/>
    <xsd:import namespace="http://schemas.microsoft.com/office/infopath/2007/PartnerControls"/>
    <xsd:element name="_activity" ma:index="8" nillable="true" ma:displayName="_activity" ma:hidden="true" ma:internalName="_activity">
      <xsd:simpleType>
        <xsd:restriction base="dms:Note"/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6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6fa4f2-2ee2-4d5e-ae1e-5ed63e442387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1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10518AB-B43D-42CE-8F52-0ECDA5D5C799}">
  <ds:schemaRefs>
    <ds:schemaRef ds:uri="http://schemas.microsoft.com/office/2006/metadata/properties"/>
    <ds:schemaRef ds:uri="http://purl.org/dc/terms/"/>
    <ds:schemaRef ds:uri="http://purl.org/dc/dcmitype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036fa4f2-2ee2-4d5e-ae1e-5ed63e442387"/>
    <ds:schemaRef ds:uri="3f0c1e74-5675-4674-a2e0-173ac01ce499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8620A4DF-C5E4-45FB-A201-25BFEAF9436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8AC370C-72E4-44F6-BD46-9A924B7487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f0c1e74-5675-4674-a2e0-173ac01ce499"/>
    <ds:schemaRef ds:uri="036fa4f2-2ee2-4d5e-ae1e-5ed63e44238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723</Words>
  <Application>Microsoft Office PowerPoint</Application>
  <PresentationFormat>Custom</PresentationFormat>
  <Paragraphs>146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Geomanist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Zineb Tinani</cp:lastModifiedBy>
  <cp:revision>4</cp:revision>
  <dcterms:created xsi:type="dcterms:W3CDTF">2026-08-11T00:32:52Z</dcterms:created>
  <dcterms:modified xsi:type="dcterms:W3CDTF">2026-08-12T11:45:14Z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0x010100A91D438B3BE0CA4C952529211F7597ED</vt:lpwstr>
  </property>
</Properties>
</file>